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3"/>
    <p:sldId id="257" r:id="rId4"/>
    <p:sldId id="259" r:id="rId5"/>
    <p:sldId id="258" r:id="rId6"/>
    <p:sldId id="260" r:id="rId7"/>
    <p:sldId id="261" r:id="rId8"/>
    <p:sldId id="262" r:id="rId9"/>
    <p:sldId id="263" r:id="rId10"/>
    <p:sldId id="264" r:id="rId11"/>
    <p:sldId id="265" r:id="rId12"/>
    <p:sldId id="266" r:id="rId13"/>
    <p:sldId id="267" r:id="rId14"/>
    <p:sldId id="268" r:id="rId15"/>
    <p:sldId id="269" r:id="rId16"/>
    <p:sldId id="271" r:id="rId17"/>
    <p:sldId id="272" r:id="rId18"/>
    <p:sldId id="273" r:id="rId19"/>
    <p:sldId id="274" r:id="rId20"/>
    <p:sldId id="275" r:id="rId21"/>
    <p:sldId id="276" r:id="rId22"/>
    <p:sldId id="277" r:id="rId23"/>
    <p:sldId id="278" r:id="rId24"/>
    <p:sldId id="279" r:id="rId25"/>
    <p:sldId id="280" r:id="rId26"/>
    <p:sldId id="281" r:id="rId28"/>
    <p:sldId id="282" r:id="rId29"/>
    <p:sldId id="283" r:id="rId30"/>
    <p:sldId id="284" r:id="rId31"/>
    <p:sldId id="285" r:id="rId32"/>
    <p:sldId id="286" r:id="rId33"/>
    <p:sldId id="287" r:id="rId34"/>
    <p:sldId id="270" r:id="rId35"/>
    <p:sldId id="288" r:id="rId36"/>
    <p:sldId id="289" r:id="rId37"/>
    <p:sldId id="290" r:id="rId38"/>
    <p:sldId id="291" r:id="rId39"/>
    <p:sldId id="292" r:id="rId40"/>
    <p:sldId id="29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showGuides="1">
      <p:cViewPr varScale="1">
        <p:scale>
          <a:sx n="53" d="100"/>
          <a:sy n="53" d="100"/>
        </p:scale>
        <p:origin x="180" y="54"/>
      </p:cViewPr>
      <p:guideLst>
        <p:guide orient="horz" pos="213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1"/>
          <a:stretch>
            <a:fillRect/>
          </a:stretch>
        </p:blipFill>
        <p:spPr>
          <a:xfrm>
            <a:off x="501650" y="193675"/>
            <a:ext cx="11188065" cy="6471285"/>
          </a:xfrm>
          <a:prstGeom prst="rect">
            <a:avLst/>
          </a:prstGeom>
        </p:spPr>
      </p:pic>
      <p:sp>
        <p:nvSpPr>
          <p:cNvPr id="6" name="Text Box 5"/>
          <p:cNvSpPr txBox="1"/>
          <p:nvPr/>
        </p:nvSpPr>
        <p:spPr>
          <a:xfrm>
            <a:off x="5113655" y="1122680"/>
            <a:ext cx="4853940" cy="306705"/>
          </a:xfrm>
          <a:prstGeom prst="rect">
            <a:avLst/>
          </a:prstGeom>
          <a:noFill/>
        </p:spPr>
        <p:txBody>
          <a:bodyPr wrap="square" rtlCol="0">
            <a:spAutoFit/>
          </a:bodyPr>
          <a:p>
            <a:r>
              <a:rPr lang="en-IN" altLang="en-GB" sz="1400">
                <a:solidFill>
                  <a:srgbClr val="FF0000"/>
                </a:solidFill>
              </a:rPr>
              <a:t>Voltage refs are needed for ADC, LDO, Buck conv, bias circuits</a:t>
            </a:r>
            <a:endParaRPr lang="en-IN" altLang="en-GB" sz="14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769110" y="795020"/>
            <a:ext cx="8653145" cy="53822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975360" y="511175"/>
            <a:ext cx="10241280" cy="55060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397635" y="786765"/>
            <a:ext cx="9396730" cy="51600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990600" y="831215"/>
            <a:ext cx="10211435" cy="53460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61035" y="616585"/>
            <a:ext cx="10869930" cy="56248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1224915" y="514350"/>
            <a:ext cx="9741535" cy="6118225"/>
          </a:xfrm>
          <a:prstGeom prst="rect">
            <a:avLst/>
          </a:prstGeom>
        </p:spPr>
      </p:pic>
      <p:sp>
        <p:nvSpPr>
          <p:cNvPr id="4" name="Text Box 3"/>
          <p:cNvSpPr txBox="1"/>
          <p:nvPr/>
        </p:nvSpPr>
        <p:spPr>
          <a:xfrm>
            <a:off x="305435" y="206375"/>
            <a:ext cx="2822575" cy="1476375"/>
          </a:xfrm>
          <a:prstGeom prst="rect">
            <a:avLst/>
          </a:prstGeom>
          <a:noFill/>
        </p:spPr>
        <p:txBody>
          <a:bodyPr wrap="square" rtlCol="0">
            <a:spAutoFit/>
          </a:bodyPr>
          <a:p>
            <a:r>
              <a:rPr lang="en-US" altLang="en-GB" sz="1000"/>
              <a:t>Why use a BJT in diode fashion why not a diode directly?</a:t>
            </a:r>
            <a:br>
              <a:rPr lang="en-US" altLang="en-GB" sz="1000"/>
            </a:br>
            <a:r>
              <a:rPr lang="en-US" altLang="en-GB" sz="1000"/>
              <a:t>Becuase whe n a didoe is used we we need its anode to be connected to GND to forward bias it. In that way the P_Substrate is actually connected to a potential and not to ground which is the usual connection in BiCMOS process node. So to avoid biasing the substrates of the other devices we use a BJT connected in a diode fashion. </a:t>
            </a:r>
            <a:endParaRPr lang="en-US" altLang="en-GB" sz="1000"/>
          </a:p>
        </p:txBody>
      </p:sp>
      <p:sp>
        <p:nvSpPr>
          <p:cNvPr id="5" name="Text Box 4"/>
          <p:cNvSpPr txBox="1"/>
          <p:nvPr/>
        </p:nvSpPr>
        <p:spPr>
          <a:xfrm>
            <a:off x="9304020" y="3041650"/>
            <a:ext cx="2822575" cy="706755"/>
          </a:xfrm>
          <a:prstGeom prst="rect">
            <a:avLst/>
          </a:prstGeom>
          <a:noFill/>
        </p:spPr>
        <p:txBody>
          <a:bodyPr wrap="square" rtlCol="0">
            <a:spAutoFit/>
          </a:bodyPr>
          <a:p>
            <a:r>
              <a:rPr lang="en-US" altLang="en-GB" sz="1000"/>
              <a:t>Why not option b?</a:t>
            </a:r>
            <a:br>
              <a:rPr lang="en-US" altLang="en-GB" sz="1000"/>
            </a:br>
            <a:r>
              <a:rPr lang="en-US" altLang="en-GB" sz="1000"/>
              <a:t>Becuase we can see some collector current going through the P substrate which is not supposed to be carrying any current</a:t>
            </a:r>
            <a:endParaRPr lang="en-US" altLang="en-GB" sz="1000"/>
          </a:p>
        </p:txBody>
      </p:sp>
      <p:sp>
        <p:nvSpPr>
          <p:cNvPr id="7" name="Text Box 6"/>
          <p:cNvSpPr txBox="1"/>
          <p:nvPr/>
        </p:nvSpPr>
        <p:spPr>
          <a:xfrm>
            <a:off x="9178925" y="5265420"/>
            <a:ext cx="2822575" cy="706755"/>
          </a:xfrm>
          <a:prstGeom prst="rect">
            <a:avLst/>
          </a:prstGeom>
          <a:noFill/>
        </p:spPr>
        <p:txBody>
          <a:bodyPr wrap="square" rtlCol="0">
            <a:spAutoFit/>
          </a:bodyPr>
          <a:p>
            <a:r>
              <a:rPr lang="en-US" altLang="en-GB" sz="1000"/>
              <a:t>Why option c?</a:t>
            </a:r>
            <a:br>
              <a:rPr lang="en-US" altLang="en-GB" sz="1000"/>
            </a:br>
            <a:r>
              <a:rPr lang="en-US" altLang="en-GB" sz="1000"/>
              <a:t>Becuase most of the collector current will not flow through the P+ doped region and not the P substrate of the device</a:t>
            </a:r>
            <a:endParaRPr lang="en-US" altLang="en-GB" sz="1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46785" y="545465"/>
            <a:ext cx="10297795" cy="5766435"/>
          </a:xfrm>
          <a:prstGeom prst="rect">
            <a:avLst/>
          </a:prstGeom>
        </p:spPr>
      </p:pic>
      <p:sp>
        <p:nvSpPr>
          <p:cNvPr id="4" name="Text Box 3"/>
          <p:cNvSpPr txBox="1"/>
          <p:nvPr/>
        </p:nvSpPr>
        <p:spPr>
          <a:xfrm>
            <a:off x="305435" y="206375"/>
            <a:ext cx="6610985" cy="339090"/>
          </a:xfrm>
          <a:prstGeom prst="rect">
            <a:avLst/>
          </a:prstGeom>
          <a:noFill/>
        </p:spPr>
        <p:txBody>
          <a:bodyPr wrap="square" rtlCol="0">
            <a:noAutofit/>
          </a:bodyPr>
          <a:p>
            <a:r>
              <a:rPr lang="en-US" altLang="en-GB" sz="1000"/>
              <a:t>More info and derivation in the pdf fill attached along with this document</a:t>
            </a:r>
            <a:endParaRPr lang="en-US" altLang="en-GB" sz="1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501140" y="458470"/>
            <a:ext cx="9189085" cy="580580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Other important relationships: If more devices are added in parallel with the BJT then the slope becomes more -ve since more devices =&gt; more variation w.r.t to Temperature i.e. dVbe/dT gets added</a:t>
            </a:r>
            <a:endParaRPr lang="en-US" altLang="en-GB" sz="1000"/>
          </a:p>
          <a:p>
            <a:endParaRPr lang="en-US" altLang="en-GB" sz="1000"/>
          </a:p>
          <a:p>
            <a:r>
              <a:rPr lang="en-US" altLang="en-GB" sz="1000"/>
              <a:t>If Ic is lower =&gt; Vbe is lower </a:t>
            </a:r>
            <a:br>
              <a:rPr lang="en-US" altLang="en-GB" sz="1000"/>
            </a:br>
            <a:r>
              <a:rPr lang="en-US" altLang="en-GB" sz="1000"/>
              <a:t>From the previous eq, dVbe/dT</a:t>
            </a:r>
            <a:br>
              <a:rPr lang="en-US" altLang="en-GB" sz="1000"/>
            </a:br>
            <a:r>
              <a:rPr lang="en-US" altLang="en-GB" sz="1000"/>
              <a:t>becomes even more -ve</a:t>
            </a:r>
            <a:br>
              <a:rPr lang="en-US" altLang="en-GB" sz="1000"/>
            </a:br>
            <a:endParaRPr lang="en-US" altLang="en-GB"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448945" y="337185"/>
            <a:ext cx="11293475" cy="639508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Current mirror or OPamp or VCVS basically to put a nullator at the input to either match the currents or voltages </a:t>
            </a:r>
            <a:endParaRPr lang="en-US" altLang="en-GB" sz="1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14070" y="410210"/>
            <a:ext cx="10563860" cy="588200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V1 curve will have a more -ve slope because it has lower current flowing through it. Hencce providing a +ve slop for PTAT</a:t>
            </a:r>
            <a:br>
              <a:rPr lang="en-US" altLang="en-GB" sz="1000"/>
            </a:br>
            <a:br>
              <a:rPr lang="en-US" altLang="en-GB" sz="1000"/>
            </a:br>
            <a:r>
              <a:rPr lang="en-US" altLang="en-GB" sz="1000"/>
              <a:t>Also PTAT is actually the voltage output across the R1 resistor </a:t>
            </a:r>
            <a:endParaRPr lang="en-US" altLang="en-GB"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435735" y="760095"/>
            <a:ext cx="9321165" cy="52127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35305" y="1047115"/>
            <a:ext cx="11121390" cy="476313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p>
            <a:r>
              <a:rPr lang="en-US" altLang="en-GB" sz="1000"/>
              <a:t>temperature dependence of the resistance is usually ignored in the PTAT sources</a:t>
            </a:r>
            <a:endParaRPr lang="en-US" altLang="en-GB" sz="1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39165" y="875030"/>
            <a:ext cx="10313035" cy="5466080"/>
          </a:xfrm>
          <a:prstGeom prst="rect">
            <a:avLst/>
          </a:prstGeom>
        </p:spPr>
      </p:pic>
      <p:sp>
        <p:nvSpPr>
          <p:cNvPr id="4" name="Text Box 3"/>
          <p:cNvSpPr txBox="1"/>
          <p:nvPr/>
        </p:nvSpPr>
        <p:spPr>
          <a:xfrm>
            <a:off x="224155" y="119380"/>
            <a:ext cx="10030460" cy="1463675"/>
          </a:xfrm>
          <a:prstGeom prst="rect">
            <a:avLst/>
          </a:prstGeom>
          <a:noFill/>
        </p:spPr>
        <p:txBody>
          <a:bodyPr wrap="square" rtlCol="0">
            <a:noAutofit/>
          </a:bodyPr>
          <a:p>
            <a:r>
              <a:rPr lang="en-US" altLang="en-GB" sz="1000"/>
              <a:t>Now MP1, MP2 and MP3 form a current mirror =&gt; I1 = I2 = I3	Since I1 = I2, Vgsmn1 = Vgsmn2, which is the requirement of the PTAT. Hence the first two columns make the PTAT source across R1 i.e. Vptat = I2*R1. Now since I3 = I2 =&gt; voltage across R2 is proportional to Vptat and Q3 makes the CTAT. Hence Vref = Vptat + Vctat. The alpha is the factor that can be used to make the slope of Vref w.r.t T = 0</a:t>
            </a:r>
            <a:endParaRPr lang="en-US" altLang="en-GB" sz="1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28320" y="635000"/>
            <a:ext cx="11135995" cy="57956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87705" y="958850"/>
            <a:ext cx="10817225" cy="5658485"/>
          </a:xfrm>
          <a:prstGeom prst="rect">
            <a:avLst/>
          </a:prstGeom>
        </p:spPr>
      </p:pic>
      <p:sp>
        <p:nvSpPr>
          <p:cNvPr id="4" name="Text Box 3"/>
          <p:cNvSpPr txBox="1"/>
          <p:nvPr/>
        </p:nvSpPr>
        <p:spPr>
          <a:xfrm>
            <a:off x="224155" y="119380"/>
            <a:ext cx="10030460" cy="1463675"/>
          </a:xfrm>
          <a:prstGeom prst="rect">
            <a:avLst/>
          </a:prstGeom>
          <a:noFill/>
        </p:spPr>
        <p:txBody>
          <a:bodyPr wrap="square" rtlCol="0">
            <a:noAutofit/>
          </a:bodyPr>
          <a:p>
            <a:endParaRPr lang="en-US" altLang="en-GB"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54075" y="786130"/>
            <a:ext cx="10483850" cy="575056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Initially with Vdd = 0, all currents = 0, when Vdd goesup, assuming there is no startup circuit and hence there are no biasing voltages for any transistor to generate the current and all are off.  net 2 will follow Vdd since I2 = 0 and net 1 will remain GND since I1 = 0. This is why a startup circuit is needed. </a:t>
            </a:r>
            <a:br>
              <a:rPr lang="en-US" altLang="en-GB" sz="1000"/>
            </a:br>
            <a:endParaRPr lang="en-US" altLang="en-GB" sz="1000"/>
          </a:p>
          <a:p>
            <a:r>
              <a:rPr lang="en-US" altLang="en-GB" sz="1000"/>
              <a:t>What does a startup circuit do? </a:t>
            </a:r>
            <a:br>
              <a:rPr lang="en-US" altLang="en-GB" sz="1000"/>
            </a:br>
            <a:r>
              <a:rPr lang="en-US" altLang="en-GB" sz="1000"/>
              <a:t>net2 = Vdd initially. Since MN3 is always in saturation =&gt; it is ON automatically </a:t>
            </a:r>
            <a:endParaRPr lang="en-US" altLang="en-GB" sz="1000"/>
          </a:p>
          <a:p>
            <a:r>
              <a:rPr lang="en-US" altLang="en-GB" sz="1000"/>
              <a:t>=&gt; net 6 will be pulled towards GND becasue Mn3 decides its own Vds </a:t>
            </a:r>
            <a:endParaRPr lang="en-US" altLang="en-GB" sz="1000"/>
          </a:p>
          <a:p>
            <a:r>
              <a:rPr lang="en-US" altLang="en-GB" sz="1000"/>
              <a:t>=&gt; Mp5 turn onwhen Vgsmp5 &gt;Vt</a:t>
            </a:r>
            <a:endParaRPr lang="en-US" altLang="en-GB" sz="1000"/>
          </a:p>
          <a:p>
            <a:r>
              <a:rPr lang="en-US" altLang="en-GB" sz="1000"/>
              <a:t>=&gt; current flows through net1/MN1. Since Mn1 is diode connected</a:t>
            </a:r>
            <a:br>
              <a:rPr lang="en-US" altLang="en-GB" sz="1000"/>
            </a:br>
            <a:r>
              <a:rPr lang="en-US" altLang="en-GB" sz="1000"/>
              <a:t>=&gt; Mn2 turns on as soon as its Vgsmn2 &gt; Vt =&gt; net2 is pulled low acc. to Mn2 Vds</a:t>
            </a:r>
            <a:endParaRPr lang="en-US" altLang="en-GB" sz="1000"/>
          </a:p>
          <a:p>
            <a:r>
              <a:rPr lang="en-US" altLang="en-GB" sz="1000"/>
              <a:t>=&gt; MP2, MP1 turn on and MP5 turns off since Vnet6 - Vnet2 will not be &gt; Vt</a:t>
            </a:r>
            <a:endParaRPr lang="en-US" altLang="en-GB" sz="1000"/>
          </a:p>
        </p:txBody>
      </p:sp>
      <p:sp>
        <p:nvSpPr>
          <p:cNvPr id="3" name="Text Box 2"/>
          <p:cNvSpPr txBox="1"/>
          <p:nvPr/>
        </p:nvSpPr>
        <p:spPr>
          <a:xfrm>
            <a:off x="89535" y="6316345"/>
            <a:ext cx="12004675" cy="321310"/>
          </a:xfrm>
          <a:prstGeom prst="rect">
            <a:avLst/>
          </a:prstGeom>
          <a:noFill/>
        </p:spPr>
        <p:txBody>
          <a:bodyPr wrap="square" rtlCol="0">
            <a:noAutofit/>
          </a:bodyPr>
          <a:p>
            <a:r>
              <a:rPr lang="en-US" altLang="en-GB" sz="1000"/>
              <a:t>There are few other things to note here. In the beginning, MP5 is off =&gt; Vgsmp5 = 0 =&gt; MP4 is diode connected in a way and hence current flows through MP4</a:t>
            </a:r>
            <a:br>
              <a:rPr lang="en-US" altLang="en-GB" sz="1000"/>
            </a:br>
            <a:r>
              <a:rPr lang="en-US" altLang="en-GB" sz="1000"/>
              <a:t>The current needed provided by MP5 actually comes </a:t>
            </a:r>
            <a:r>
              <a:rPr lang="en-IN" altLang="en-US" sz="1000"/>
              <a:t>from MP2 (diode connected FET)</a:t>
            </a:r>
            <a:r>
              <a:rPr lang="en-US" altLang="en-GB" sz="1000"/>
              <a:t>. There is a small positive feedback loop here which is triggered by MN3. After trigger i.e.e MP5 is ON, it will increase net1 towards Vdd and turn ON MN2 which in turn provides the current to MP5 to provide the current to MN1 </a:t>
            </a:r>
            <a:endParaRPr lang="en-US" altLang="en-GB" sz="1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315720" y="767715"/>
            <a:ext cx="9559925" cy="609028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Most important design choices are R1 and R2. The sizes of the tansistors can be chosen based on the current consumption which in turn will tell us what Vt we can choose. The choice BJTs will not particularly effect the design choice. and ofcourse MP4, MN3 will consume some current so need to keep that in mind</a:t>
            </a:r>
            <a:endParaRPr lang="en-US" altLang="en-GB" sz="1000"/>
          </a:p>
          <a:p>
            <a:r>
              <a:rPr lang="en-IN" altLang="en-US" sz="1000"/>
              <a:t>The PSRR of this circuit with current mirrors is low. Change in VDD will also result a similar change in Vref.</a:t>
            </a:r>
            <a:endParaRPr lang="en-IN" altLang="en-US" sz="1000"/>
          </a:p>
          <a:p>
            <a:r>
              <a:rPr lang="en-IN" altLang="en-US" sz="1000"/>
              <a:t>To avoid this cascoded current mirrors can be used but it should be designed with care since the FETs will not have lower voltage headroom</a:t>
            </a:r>
            <a:endParaRPr lang="en-IN" altLang="en-US" sz="1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94410" y="481330"/>
            <a:ext cx="10202545" cy="55784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748030" y="632460"/>
            <a:ext cx="7088505" cy="383730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 We are using LVT (low threshold voltage) FETs to have more voltage headroom for the devices </a:t>
            </a:r>
            <a:br>
              <a:rPr lang="en-US" altLang="en-GB" sz="1000"/>
            </a:br>
            <a:r>
              <a:rPr lang="en-US" altLang="en-GB" sz="1000"/>
              <a:t>- We are using this BJT since it have large emitter area</a:t>
            </a:r>
            <a:endParaRPr lang="en-US" altLang="en-GB" sz="1000"/>
          </a:p>
        </p:txBody>
      </p:sp>
      <p:pic>
        <p:nvPicPr>
          <p:cNvPr id="3" name="Picture 2"/>
          <p:cNvPicPr>
            <a:picLocks noChangeAspect="1"/>
          </p:cNvPicPr>
          <p:nvPr/>
        </p:nvPicPr>
        <p:blipFill>
          <a:blip r:embed="rId2"/>
          <a:stretch>
            <a:fillRect/>
          </a:stretch>
        </p:blipFill>
        <p:spPr>
          <a:xfrm>
            <a:off x="6711315" y="3616325"/>
            <a:ext cx="5022215" cy="21939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02615" y="923925"/>
            <a:ext cx="10986770" cy="58293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98525" y="1102995"/>
            <a:ext cx="10394950" cy="562356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R1 can be calculated from the PTAT equation.  </a:t>
            </a:r>
            <a:br>
              <a:rPr lang="en-US" altLang="en-GB" sz="1000"/>
            </a:br>
            <a:r>
              <a:rPr lang="en-US" altLang="en-GB" sz="1000"/>
              <a:t>R2 can be calculated from the refernce branch equation where the PTAT and CTAT are summed up. Notice that the PTAT temp coefficient is not 85mV/deg C but it is chosen as 115mV/degC.</a:t>
            </a:r>
            <a:r>
              <a:rPr lang="en-IN" altLang="en-US" sz="1000"/>
              <a:t> </a:t>
            </a:r>
            <a:r>
              <a:rPr lang="en-US" altLang="en-GB" sz="1000"/>
              <a:t>This value is the sum of both PTAT and the resistors temp coefficient</a:t>
            </a:r>
            <a:endParaRPr lang="en-US" altLang="en-GB" sz="1000"/>
          </a:p>
          <a:p>
            <a:endParaRPr lang="en-US" altLang="en-GB" sz="1000"/>
          </a:p>
          <a:p>
            <a:r>
              <a:rPr lang="en-IN" altLang="en-US" sz="1000"/>
              <a:t>Given sheet resistance of the model is 350ohms &amp; </a:t>
            </a:r>
            <a:r>
              <a:rPr lang="en-US" altLang="en-GB" sz="1000"/>
              <a:t>resistance = sheet_res*(L/W)</a:t>
            </a:r>
            <a:endParaRPr lang="en-US" altLang="en-GB" sz="1000"/>
          </a:p>
          <a:p>
            <a:r>
              <a:rPr lang="en-IN" altLang="en-US" sz="1000"/>
              <a:t>per unit resistance =</a:t>
            </a:r>
            <a:r>
              <a:rPr lang="en-US" altLang="en-GB" sz="1000"/>
              <a:t> 3</a:t>
            </a:r>
            <a:r>
              <a:rPr lang="en-IN" altLang="en-US" sz="1000"/>
              <a:t>5</a:t>
            </a:r>
            <a:r>
              <a:rPr lang="en-US" altLang="en-GB" sz="1000"/>
              <a:t>0*(7.8/1.41) = 1.936kohms</a:t>
            </a:r>
            <a:endParaRPr lang="en-US" altLang="en-GB"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890395" y="915670"/>
            <a:ext cx="8410575" cy="50260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746125" y="1287780"/>
            <a:ext cx="10699750" cy="529082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MP1 and MP2 are the primary current sources so they need to be saturation. Therefore for a current of 10uA, the following L, W and M are chosen depending on the voltage headroom</a:t>
            </a:r>
            <a:endParaRPr lang="en-US" altLang="en-GB" sz="1000"/>
          </a:p>
          <a:p>
            <a:r>
              <a:rPr lang="en-US" altLang="en-GB" sz="1000"/>
              <a:t>MN1 and MN2 form the nullator at net1 and net2 i.e. making Vnet1 = Vnet2. Therefore they need to be either in sub-threshold (like the input stage of an amplifier) or saturation region (like the gain stage of an amplifier). </a:t>
            </a:r>
            <a:br>
              <a:rPr lang="en-US" altLang="en-GB" sz="1000"/>
            </a:br>
            <a:r>
              <a:rPr lang="en-US" altLang="en-GB" sz="1000"/>
              <a:t>M is taken 4 and 8 to avoid PVT variations and more robust current sources</a:t>
            </a:r>
            <a:endParaRPr lang="en-US" altLang="en-GB"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23925" y="737235"/>
            <a:ext cx="10344785" cy="612076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The startup circuit’s design choices:</a:t>
            </a:r>
            <a:br>
              <a:rPr lang="en-US" altLang="en-GB" sz="1000"/>
            </a:br>
            <a:r>
              <a:rPr lang="en-US" altLang="en-GB" sz="1000"/>
              <a:t>MP4, MP5 are needed to provide a high resistance when not in use =&gt; very low leakage current. So MP5 is cascoded i.e. common gate or in series. They just need turn ON and turn OFF  MP6 so a small device is a good choice. </a:t>
            </a:r>
            <a:endParaRPr lang="en-US" altLang="en-GB" sz="1000"/>
          </a:p>
          <a:p>
            <a:r>
              <a:rPr lang="en-US" altLang="en-GB" sz="1000"/>
              <a:t>MP6 needs to provide the 1 to 2uA startup current so m is taken as 2</a:t>
            </a:r>
            <a:endParaRPr lang="en-US" altLang="en-GB" sz="1000"/>
          </a:p>
          <a:p>
            <a:r>
              <a:rPr lang="en-US" altLang="en-GB" sz="1000"/>
              <a:t>MN3 and MN4 are the diode connected loads. They should not consume a more current hence long length </a:t>
            </a:r>
            <a:endParaRPr lang="en-US" altLang="en-GB" sz="1000"/>
          </a:p>
          <a:p>
            <a:r>
              <a:rPr lang="en-US" altLang="en-GB" sz="1000"/>
              <a:t>Two FETs are in series to reduce the high VDS/VGS across the device  and increase Vth.  </a:t>
            </a:r>
            <a:endParaRPr lang="en-US" altLang="en-GB" sz="1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114425" y="694055"/>
            <a:ext cx="9963150" cy="58489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828800" y="842645"/>
            <a:ext cx="8534400" cy="517207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US" altLang="en-GB" sz="1000"/>
              <a:t>The slope is not exactly -2mV/degC. It is actually less around 1.7 to 1.6 mV/degC</a:t>
            </a:r>
            <a:endParaRPr lang="en-US" altLang="en-GB"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095375" y="213995"/>
            <a:ext cx="10001250" cy="64293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028950" y="918845"/>
            <a:ext cx="6134100" cy="501967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p>
            <a:r>
              <a:rPr lang="en-IN" altLang="en-US" sz="1000"/>
              <a:t>R2, is higher to increase the positive temp coefficient of PTAT votlage</a:t>
            </a:r>
            <a:endParaRPr lang="en-IN" altLang="en-US" sz="1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1581150" y="1363980"/>
            <a:ext cx="9029700" cy="4813300"/>
          </a:xfrm>
          <a:prstGeom prst="rect">
            <a:avLst/>
          </a:prstGeom>
        </p:spPr>
      </p:pic>
      <p:sp>
        <p:nvSpPr>
          <p:cNvPr id="7" name="Text Box 6"/>
          <p:cNvSpPr txBox="1"/>
          <p:nvPr/>
        </p:nvSpPr>
        <p:spPr>
          <a:xfrm>
            <a:off x="1471930" y="346075"/>
            <a:ext cx="8528050" cy="1076325"/>
          </a:xfrm>
          <a:prstGeom prst="rect">
            <a:avLst/>
          </a:prstGeom>
          <a:noFill/>
        </p:spPr>
        <p:txBody>
          <a:bodyPr wrap="square" rtlCol="0">
            <a:spAutoFit/>
          </a:bodyPr>
          <a:p>
            <a:r>
              <a:rPr lang="en-IN" altLang="en-GB" sz="1600"/>
              <a:t>The current mirror improves supply rejection but the temperature coefficient is still high</a:t>
            </a:r>
            <a:br>
              <a:rPr lang="en-IN" altLang="en-GB" sz="1600"/>
            </a:br>
            <a:r>
              <a:rPr lang="en-IN" altLang="en-GB" sz="1600"/>
              <a:t>M1 , M2 also form a voltage mirror since now M1 and M2 also have same current =&gt; VG1 and VGS2  should be the same</a:t>
            </a:r>
            <a:endParaRPr lang="en-IN" altLang="en-GB" sz="1600"/>
          </a:p>
          <a:p>
            <a:r>
              <a:rPr lang="en-IN" altLang="en-GB" sz="1600"/>
              <a:t>Since Vg1 = Vg2 =&gt; Vs1 = Vs2 = Veb1 </a:t>
            </a:r>
            <a:endParaRPr lang="en-IN" altLang="en-GB"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974850" y="1691005"/>
            <a:ext cx="8242935" cy="4491990"/>
          </a:xfrm>
          <a:prstGeom prst="rect">
            <a:avLst/>
          </a:prstGeom>
        </p:spPr>
      </p:pic>
      <p:sp>
        <p:nvSpPr>
          <p:cNvPr id="7" name="Text Box 6"/>
          <p:cNvSpPr txBox="1"/>
          <p:nvPr/>
        </p:nvSpPr>
        <p:spPr>
          <a:xfrm>
            <a:off x="1471930" y="346075"/>
            <a:ext cx="8528050" cy="337185"/>
          </a:xfrm>
          <a:prstGeom prst="rect">
            <a:avLst/>
          </a:prstGeom>
          <a:noFill/>
        </p:spPr>
        <p:txBody>
          <a:bodyPr wrap="square" rtlCol="0">
            <a:spAutoFit/>
          </a:bodyPr>
          <a:p>
            <a:r>
              <a:rPr lang="en-IN" altLang="en-GB" sz="1600"/>
              <a:t>The positive slope Vt can be generated using two diodes which are forwards biased</a:t>
            </a:r>
            <a:endParaRPr lang="en-IN" altLang="en-GB"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443355" y="1009015"/>
            <a:ext cx="9305290" cy="51682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713865" y="1292860"/>
            <a:ext cx="8763635" cy="48844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596390" y="1150620"/>
            <a:ext cx="8999220" cy="49288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1527810" y="1026160"/>
            <a:ext cx="9136380" cy="50088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5654</Words>
  <Application>WPS Presentation</Application>
  <PresentationFormat>Widescreen</PresentationFormat>
  <Paragraphs>59</Paragraphs>
  <Slides>38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38</vt:i4>
      </vt:variant>
    </vt:vector>
  </HeadingPairs>
  <TitlesOfParts>
    <vt:vector size="46" baseType="lpstr">
      <vt:lpstr>Arial</vt:lpstr>
      <vt:lpstr>SimSun</vt:lpstr>
      <vt:lpstr>Wingdings</vt:lpstr>
      <vt:lpstr>Calibri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Sai Sandeep Lolla</cp:lastModifiedBy>
  <cp:revision>45</cp:revision>
  <dcterms:created xsi:type="dcterms:W3CDTF">2025-07-23T00:59:00Z</dcterms:created>
  <dcterms:modified xsi:type="dcterms:W3CDTF">2025-12-17T15:09:07Z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9D6674E7D05044EEBA071AABCE01ABFA_11</vt:lpwstr>
  </property>
  <property fmtid="{D5CDD505-2E9C-101B-9397-08002B2CF9AE}" pid="3" name="KSOProductBuildVer">
    <vt:lpwstr>2057-12.2.0.23155</vt:lpwstr>
  </property>
</Properties>
</file>